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69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0" d="100"/>
          <a:sy n="120" d="100"/>
        </p:scale>
        <p:origin x="-768" y="-1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31,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31,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31,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31,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31,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31,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31,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31,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31,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31,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31,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31,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www.essex.ac.uk/mv/allfaces/faces94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20" Type="http://schemas.openxmlformats.org/officeDocument/2006/relationships/image" Target="../media/image75.png"/><Relationship Id="rId21" Type="http://schemas.openxmlformats.org/officeDocument/2006/relationships/image" Target="../media/image43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20" Type="http://schemas.openxmlformats.org/officeDocument/2006/relationships/image" Target="../media/image94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ichol.as/papers/Castrillon/Face%20and%20Facial%20Feature%20Detection%20Evaluation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 2014</a:t>
            </a:r>
          </a:p>
          <a:p>
            <a:r>
              <a:rPr lang="en-US" dirty="0" smtClean="0"/>
              <a:t>Nam </a:t>
            </a:r>
            <a:r>
              <a:rPr lang="en-US" dirty="0" err="1" smtClean="0"/>
              <a:t>wook</a:t>
            </a:r>
            <a:r>
              <a:rPr lang="en-US" dirty="0" smtClean="0"/>
              <a:t> </a:t>
            </a:r>
            <a:r>
              <a:rPr lang="en-US" dirty="0" err="1" smtClean="0"/>
              <a:t>kim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0199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our data-result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2078566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Design</a:t>
            </a:r>
            <a:endParaRPr lang="en-US" dirty="0"/>
          </a:p>
          <a:p>
            <a:r>
              <a:rPr lang="en-US" sz="1400" b="0" dirty="0" smtClean="0"/>
              <a:t>(Uniform, Non-Uniform) X (LBP alone</a:t>
            </a:r>
            <a:r>
              <a:rPr lang="en-US" sz="1400" b="0" dirty="0" smtClean="0"/>
              <a:t>, </a:t>
            </a:r>
            <a:r>
              <a:rPr lang="en-US" sz="1400" b="0" dirty="0" err="1" smtClean="0"/>
              <a:t>LBP</a:t>
            </a:r>
            <a:r>
              <a:rPr lang="en-US" sz="1400" b="0" dirty="0" err="1" smtClean="0"/>
              <a:t>+Hue-LBP</a:t>
            </a:r>
            <a:r>
              <a:rPr lang="en-US" sz="1400" b="0" dirty="0" smtClean="0"/>
              <a:t>) X </a:t>
            </a:r>
            <a:r>
              <a:rPr lang="en-US" sz="1400" b="0" dirty="0" smtClean="0"/>
              <a:t>(1,8</a:t>
            </a:r>
            <a:r>
              <a:rPr lang="en-US" sz="1400" b="0" dirty="0" smtClean="0"/>
              <a:t>, </a:t>
            </a:r>
            <a:r>
              <a:rPr lang="en-US" sz="1400" b="0" dirty="0" smtClean="0"/>
              <a:t>2,8)</a:t>
            </a:r>
            <a:endParaRPr lang="en-US" sz="1400" b="0" dirty="0" smtClean="0"/>
          </a:p>
          <a:p>
            <a:r>
              <a:rPr lang="en-US" sz="1400" dirty="0" smtClean="0"/>
              <a:t>Hard Accuracy</a:t>
            </a:r>
            <a:r>
              <a:rPr lang="en-US" sz="1400" b="0" dirty="0" smtClean="0"/>
              <a:t>= # of images found / 10</a:t>
            </a:r>
          </a:p>
          <a:p>
            <a:r>
              <a:rPr lang="en-US" sz="1200" b="0" dirty="0"/>
              <a:t>- See if how many images in a class are found within </a:t>
            </a:r>
            <a:r>
              <a:rPr lang="en-US" sz="1200" b="0" dirty="0" smtClean="0"/>
              <a:t>10 images</a:t>
            </a:r>
          </a:p>
          <a:p>
            <a:r>
              <a:rPr lang="en-US" sz="1400" dirty="0" smtClean="0"/>
              <a:t>Soft Accuracy</a:t>
            </a:r>
            <a:r>
              <a:rPr lang="en-US" sz="1400" b="0" dirty="0" smtClean="0"/>
              <a:t>= # of images found x 2 /20</a:t>
            </a:r>
          </a:p>
          <a:p>
            <a:r>
              <a:rPr lang="en-US" sz="1200" b="0" dirty="0" smtClean="0"/>
              <a:t>- See if how many images in a class (</a:t>
            </a:r>
            <a:r>
              <a:rPr lang="en-US" sz="1200" b="0" dirty="0"/>
              <a:t>max=10)</a:t>
            </a:r>
            <a:r>
              <a:rPr lang="en-US" sz="1200" b="0" dirty="0" smtClean="0"/>
              <a:t> are found within 20 images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75510"/>
              </p:ext>
            </p:extLst>
          </p:nvPr>
        </p:nvGraphicFramePr>
        <p:xfrm>
          <a:off x="351367" y="3862917"/>
          <a:ext cx="8072967" cy="2225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53281"/>
                <a:gridCol w="1153281"/>
                <a:gridCol w="1153281"/>
                <a:gridCol w="1153281"/>
                <a:gridCol w="1153281"/>
                <a:gridCol w="1153281"/>
                <a:gridCol w="115328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bg1"/>
                          </a:solidFill>
                        </a:rPr>
                        <a:t>R,P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bg1"/>
                          </a:solidFill>
                        </a:rPr>
                        <a:t>LBP</a:t>
                      </a:r>
                      <a:endParaRPr lang="en-US" sz="14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 smtClean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400" b="0" dirty="0" err="1" smtClean="0">
                          <a:solidFill>
                            <a:schemeClr val="bg1"/>
                          </a:solidFill>
                        </a:rPr>
                        <a:t>LBP+</a:t>
                      </a:r>
                      <a:r>
                        <a:rPr lang="en-US" sz="1400" b="0" dirty="0" err="1" smtClean="0">
                          <a:solidFill>
                            <a:schemeClr val="bg1"/>
                          </a:solidFill>
                        </a:rPr>
                        <a:t>Hue-LBP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>
                          <a:solidFill>
                            <a:schemeClr val="bg1"/>
                          </a:solidFill>
                        </a:rPr>
                        <a:t>Avg.Hard</a:t>
                      </a:r>
                      <a:r>
                        <a:rPr lang="en-US" sz="1200" b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bg1"/>
                          </a:solidFill>
                        </a:rPr>
                        <a:t>Acc</a:t>
                      </a:r>
                      <a:endParaRPr lang="en-US" sz="12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>
                          <a:solidFill>
                            <a:schemeClr val="bg1"/>
                          </a:solidFill>
                        </a:rPr>
                        <a:t>Avg.Soft</a:t>
                      </a:r>
                      <a:r>
                        <a:rPr lang="en-US" sz="1200" b="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0" baseline="0" dirty="0" err="1" smtClean="0">
                          <a:solidFill>
                            <a:schemeClr val="bg1"/>
                          </a:solidFill>
                        </a:rPr>
                        <a:t>Acc</a:t>
                      </a:r>
                      <a:endParaRPr lang="en-US" sz="12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>
                          <a:solidFill>
                            <a:schemeClr val="bg1"/>
                          </a:solidFill>
                        </a:rPr>
                        <a:t>Avg.Exe</a:t>
                      </a:r>
                      <a:r>
                        <a:rPr lang="en-US" sz="1200" b="0" baseline="0" dirty="0" smtClean="0">
                          <a:solidFill>
                            <a:schemeClr val="bg1"/>
                          </a:solidFill>
                        </a:rPr>
                        <a:t> Time</a:t>
                      </a:r>
                      <a:endParaRPr lang="en-US" sz="12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>
                          <a:solidFill>
                            <a:schemeClr val="bg1"/>
                          </a:solidFill>
                        </a:rPr>
                        <a:t>Avg.Hard</a:t>
                      </a:r>
                      <a:r>
                        <a:rPr lang="en-US" sz="1200" b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bg1"/>
                          </a:solidFill>
                        </a:rPr>
                        <a:t>Acc</a:t>
                      </a:r>
                      <a:endParaRPr lang="en-US" sz="12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>
                          <a:solidFill>
                            <a:schemeClr val="bg1"/>
                          </a:solidFill>
                        </a:rPr>
                        <a:t>Avg.Soft</a:t>
                      </a:r>
                      <a:r>
                        <a:rPr lang="en-US" sz="1200" b="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0" baseline="0" dirty="0" err="1" smtClean="0">
                          <a:solidFill>
                            <a:schemeClr val="bg1"/>
                          </a:solidFill>
                        </a:rPr>
                        <a:t>Acc</a:t>
                      </a:r>
                      <a:endParaRPr lang="en-US" sz="12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>
                          <a:solidFill>
                            <a:schemeClr val="bg1"/>
                          </a:solidFill>
                        </a:rPr>
                        <a:t>Avg.Exe</a:t>
                      </a:r>
                      <a:r>
                        <a:rPr lang="en-US" sz="1200" b="0" baseline="0" dirty="0" smtClean="0">
                          <a:solidFill>
                            <a:schemeClr val="bg1"/>
                          </a:solidFill>
                        </a:rPr>
                        <a:t> Time</a:t>
                      </a:r>
                      <a:endParaRPr lang="en-US" sz="12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nu1,8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61.66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74.44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62.22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76.00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2.54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nu2,8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68.33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79.44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2.56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68.33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78.89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2.77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u1,8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48.89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63.33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1.54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53.89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64.44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u2,8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58.89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66.11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1.58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60.00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67.22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1.60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46700" y="2628269"/>
            <a:ext cx="3448049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sz="1200" dirty="0" smtClean="0"/>
              <a:t>R</a:t>
            </a:r>
            <a:r>
              <a:rPr lang="en-US" sz="1200" dirty="0" smtClean="0"/>
              <a:t>=2,P=</a:t>
            </a:r>
            <a:r>
              <a:rPr lang="en-US" sz="1200" dirty="0" smtClean="0"/>
              <a:t>16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r>
              <a:rPr lang="en-US" sz="1200" dirty="0" smtClean="0"/>
              <a:t>is </a:t>
            </a:r>
            <a:r>
              <a:rPr lang="en-US" sz="1200" dirty="0" smtClean="0"/>
              <a:t>not tested as it generates too many patterns (65536 patterns</a:t>
            </a:r>
            <a:r>
              <a:rPr lang="en-US" sz="1200" dirty="0" smtClean="0"/>
              <a:t>)</a:t>
            </a:r>
            <a:r>
              <a:rPr lang="ko-KR" altLang="en-US" sz="1200" dirty="0" smtClean="0"/>
              <a:t> </a:t>
            </a:r>
            <a:r>
              <a:rPr lang="en-US" sz="1200" dirty="0" smtClean="0"/>
              <a:t>=</a:t>
            </a:r>
            <a:r>
              <a:rPr lang="en-US" sz="1200" dirty="0" smtClean="0"/>
              <a:t>&gt; Each face </a:t>
            </a:r>
            <a:r>
              <a:rPr lang="en-US" sz="1200" dirty="0"/>
              <a:t>generates </a:t>
            </a:r>
            <a:r>
              <a:rPr lang="en-US" sz="1200" dirty="0" smtClean="0"/>
              <a:t>65536 x 7 x 7 = 3211264 patterns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51367" y="6238501"/>
            <a:ext cx="34846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Avg.Feature</a:t>
            </a:r>
            <a:r>
              <a:rPr lang="en-US" sz="1400" dirty="0" smtClean="0"/>
              <a:t> Extraction : approx. </a:t>
            </a:r>
            <a:r>
              <a:rPr lang="en-US" sz="1400" u="sng" dirty="0" smtClean="0"/>
              <a:t>1.52</a:t>
            </a:r>
            <a:r>
              <a:rPr lang="ko-KR" altLang="en-US" sz="1400" u="sng" dirty="0" smtClean="0"/>
              <a:t> </a:t>
            </a:r>
            <a:r>
              <a:rPr lang="en-US" sz="1400" u="sng" dirty="0" smtClean="0"/>
              <a:t>sec</a:t>
            </a: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242018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br>
              <a:rPr lang="en-US" dirty="0" smtClean="0"/>
            </a:br>
            <a:r>
              <a:rPr lang="en-US" dirty="0" smtClean="0"/>
              <a:t>public data-</a:t>
            </a:r>
            <a:r>
              <a:rPr lang="en-US" dirty="0" err="1" smtClean="0"/>
              <a:t>desc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072967" cy="4777317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 smtClean="0"/>
              <a:t>Dataset Description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/>
              <a:t>Number of individuals: </a:t>
            </a:r>
            <a:r>
              <a:rPr lang="en-US" sz="1500" b="0" dirty="0" smtClean="0"/>
              <a:t>153 (20 images for each person)</a:t>
            </a:r>
            <a:endParaRPr lang="en-US" sz="1500" b="0" dirty="0" smtClean="0"/>
          </a:p>
          <a:p>
            <a:pPr marL="285750" indent="-285750">
              <a:buFont typeface="Arial"/>
              <a:buChar char="•"/>
            </a:pPr>
            <a:r>
              <a:rPr lang="fr-FR" sz="1500" b="0" dirty="0"/>
              <a:t>Image </a:t>
            </a:r>
            <a:r>
              <a:rPr lang="fr-FR" sz="1500" b="0" dirty="0" err="1"/>
              <a:t>resolution</a:t>
            </a:r>
            <a:r>
              <a:rPr lang="fr-FR" sz="1500" b="0" dirty="0"/>
              <a:t>: 180 by 200 pixels (portrait format</a:t>
            </a:r>
            <a:r>
              <a:rPr lang="fr-FR" sz="1500" b="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/>
              <a:t>directories: female (20), male (113), </a:t>
            </a:r>
            <a:r>
              <a:rPr lang="en-US" sz="1500" b="0" dirty="0" err="1"/>
              <a:t>malestaff</a:t>
            </a:r>
            <a:r>
              <a:rPr lang="en-US" sz="1500" b="0" dirty="0"/>
              <a:t>(20</a:t>
            </a:r>
            <a:r>
              <a:rPr lang="en-US" sz="1500" b="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Contains images of male and female subjects in separate </a:t>
            </a:r>
            <a:r>
              <a:rPr lang="en-US" sz="1400" b="0" dirty="0" smtClean="0"/>
              <a:t>directories</a:t>
            </a:r>
          </a:p>
          <a:p>
            <a:pPr marL="285750" indent="-285750">
              <a:buFont typeface="Arial"/>
              <a:buChar char="•"/>
            </a:pPr>
            <a:endParaRPr lang="en-US" sz="1400" b="0" dirty="0" smtClean="0"/>
          </a:p>
          <a:p>
            <a:r>
              <a:rPr lang="en-US" sz="1900" dirty="0" smtClean="0"/>
              <a:t>Variations of Images</a:t>
            </a:r>
            <a:endParaRPr lang="en-US" sz="1900" b="0" dirty="0" smtClean="0"/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Backgrounds: the background is plain </a:t>
            </a:r>
            <a:r>
              <a:rPr lang="en-US" sz="1400" b="0" dirty="0" smtClean="0"/>
              <a:t>green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Head Scale: </a:t>
            </a:r>
            <a:r>
              <a:rPr lang="en-US" sz="1400" b="0" dirty="0" smtClean="0"/>
              <a:t>none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Head </a:t>
            </a:r>
            <a:r>
              <a:rPr lang="en-US" sz="1400" b="0" dirty="0" err="1"/>
              <a:t>turn,tilt</a:t>
            </a:r>
            <a:r>
              <a:rPr lang="en-US" sz="1400" b="0" dirty="0"/>
              <a:t> and slant: very minor variation in these </a:t>
            </a:r>
            <a:r>
              <a:rPr lang="en-US" sz="1400" b="0" dirty="0" smtClean="0"/>
              <a:t>attributes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Position of face in image: minor </a:t>
            </a:r>
            <a:r>
              <a:rPr lang="en-US" sz="1400" b="0" dirty="0" smtClean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nl-NL" sz="1400" b="0" dirty="0"/>
              <a:t>Image </a:t>
            </a:r>
            <a:r>
              <a:rPr lang="nl-NL" sz="1400" b="0" dirty="0" err="1"/>
              <a:t>lighting</a:t>
            </a:r>
            <a:r>
              <a:rPr lang="nl-NL" sz="1400" b="0" dirty="0"/>
              <a:t> </a:t>
            </a:r>
            <a:r>
              <a:rPr lang="nl-NL" sz="1400" b="0" dirty="0" err="1"/>
              <a:t>variation</a:t>
            </a:r>
            <a:r>
              <a:rPr lang="nl-NL" sz="1400" b="0" dirty="0"/>
              <a:t>: </a:t>
            </a:r>
            <a:r>
              <a:rPr lang="nl-NL" sz="1400" b="0" dirty="0" smtClean="0"/>
              <a:t>none</a:t>
            </a:r>
          </a:p>
          <a:p>
            <a:pPr marL="285750" indent="-285750">
              <a:buFont typeface="Arial"/>
              <a:buChar char="•"/>
            </a:pPr>
            <a:r>
              <a:rPr lang="fr-FR" sz="1400" b="0" dirty="0"/>
              <a:t>Expression variation: </a:t>
            </a:r>
            <a:r>
              <a:rPr lang="fr-FR" sz="1400" b="0" dirty="0" err="1"/>
              <a:t>considerable</a:t>
            </a:r>
            <a:r>
              <a:rPr lang="fr-FR" sz="1400" b="0" dirty="0"/>
              <a:t> expression </a:t>
            </a:r>
            <a:r>
              <a:rPr lang="fr-FR" sz="1400" b="0" dirty="0" smtClean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Additional comment: </a:t>
            </a:r>
            <a:r>
              <a:rPr lang="en-US" sz="1400" b="0" dirty="0" smtClean="0"/>
              <a:t>there </a:t>
            </a:r>
            <a:r>
              <a:rPr lang="en-US" sz="1400" b="0" dirty="0"/>
              <a:t>is no individual </a:t>
            </a:r>
            <a:r>
              <a:rPr lang="en-US" sz="1400" b="0" dirty="0" err="1"/>
              <a:t>hairstlyle</a:t>
            </a:r>
            <a:r>
              <a:rPr lang="en-US" sz="1400" b="0" dirty="0"/>
              <a:t> variation as the images were taken in a single session.</a:t>
            </a:r>
            <a:endParaRPr lang="en-US" sz="1400" b="0" dirty="0" smtClean="0"/>
          </a:p>
          <a:p>
            <a:pPr marL="285750" indent="-285750">
              <a:buFont typeface="Arial"/>
              <a:buChar char="•"/>
            </a:pPr>
            <a:endParaRPr lang="en-US" sz="1400" b="0" dirty="0" smtClean="0"/>
          </a:p>
          <a:p>
            <a:r>
              <a:rPr lang="en-US" sz="1900" dirty="0" smtClean="0"/>
              <a:t>Testing Environment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1.3GHz </a:t>
            </a:r>
            <a:r>
              <a:rPr lang="en-US" sz="1600" b="0" dirty="0"/>
              <a:t>i5, 8GB 1600MHz DDR3, Intel HD Graphics 5000 </a:t>
            </a:r>
            <a:r>
              <a:rPr lang="en-US" sz="1600" b="0" dirty="0" smtClean="0"/>
              <a:t>1GB</a:t>
            </a:r>
            <a:endParaRPr lang="en-US" sz="1600" b="0" dirty="0"/>
          </a:p>
        </p:txBody>
      </p:sp>
      <p:sp>
        <p:nvSpPr>
          <p:cNvPr id="4" name="Rectangle 3"/>
          <p:cNvSpPr/>
          <p:nvPr/>
        </p:nvSpPr>
        <p:spPr>
          <a:xfrm>
            <a:off x="4995333" y="1732350"/>
            <a:ext cx="3661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</a:t>
            </a:r>
            <a:endParaRPr lang="en-US" sz="1200" dirty="0"/>
          </a:p>
          <a:p>
            <a:r>
              <a:rPr lang="en-US" sz="1200" dirty="0" smtClean="0">
                <a:solidFill>
                  <a:srgbClr val="008000"/>
                </a:solidFill>
                <a:hlinkClick r:id="rId2"/>
              </a:rPr>
              <a:t>http</a:t>
            </a:r>
            <a:r>
              <a:rPr lang="en-US" sz="1200" dirty="0">
                <a:solidFill>
                  <a:srgbClr val="008000"/>
                </a:solidFill>
                <a:hlinkClick r:id="rId2"/>
              </a:rPr>
              <a:t>://cswww.essex.ac.uk/mv/allfaces/faces94.</a:t>
            </a:r>
            <a:r>
              <a:rPr lang="en-US" sz="1200" dirty="0" smtClean="0">
                <a:solidFill>
                  <a:srgbClr val="008000"/>
                </a:solidFill>
                <a:hlinkClick r:id="rId2"/>
              </a:rPr>
              <a:t>html</a:t>
            </a:r>
            <a:endParaRPr lang="en-US" sz="12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7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 data-result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2078566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</a:t>
            </a:r>
            <a:r>
              <a:rPr lang="en-US" dirty="0" smtClean="0"/>
              <a:t>Design</a:t>
            </a:r>
            <a:endParaRPr lang="en-US" dirty="0"/>
          </a:p>
          <a:p>
            <a:r>
              <a:rPr lang="en-US" sz="1400" b="0" dirty="0" smtClean="0"/>
              <a:t>(Uniform, Non-Uniform) X (</a:t>
            </a:r>
            <a:r>
              <a:rPr lang="en-US" sz="1400" b="0" dirty="0" err="1" smtClean="0"/>
              <a:t>LBP+Hue-LBP</a:t>
            </a:r>
            <a:r>
              <a:rPr lang="en-US" sz="1400" b="0" dirty="0" smtClean="0"/>
              <a:t>) X (2,8)</a:t>
            </a:r>
          </a:p>
          <a:p>
            <a:r>
              <a:rPr lang="en-US" sz="1400" dirty="0" smtClean="0"/>
              <a:t>Hard Accuracy</a:t>
            </a:r>
            <a:r>
              <a:rPr lang="en-US" sz="1400" b="0" dirty="0" smtClean="0"/>
              <a:t>= # of images found / 10</a:t>
            </a:r>
          </a:p>
          <a:p>
            <a:r>
              <a:rPr lang="en-US" sz="1200" b="0" dirty="0"/>
              <a:t>- See if how many images in a class are found within </a:t>
            </a:r>
            <a:r>
              <a:rPr lang="en-US" sz="1200" b="0" dirty="0" smtClean="0"/>
              <a:t>10 images</a:t>
            </a:r>
          </a:p>
          <a:p>
            <a:r>
              <a:rPr lang="en-US" sz="1400" dirty="0" smtClean="0"/>
              <a:t>Soft Accuracy</a:t>
            </a:r>
            <a:r>
              <a:rPr lang="en-US" sz="1400" b="0" dirty="0" smtClean="0"/>
              <a:t>= # of images found x 2 /20</a:t>
            </a:r>
          </a:p>
          <a:p>
            <a:r>
              <a:rPr lang="en-US" sz="1200" b="0" dirty="0" smtClean="0"/>
              <a:t>- See if how many images in a class (max=10) are found within 20 images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45141"/>
              </p:ext>
            </p:extLst>
          </p:nvPr>
        </p:nvGraphicFramePr>
        <p:xfrm>
          <a:off x="351367" y="3862917"/>
          <a:ext cx="7829552" cy="14833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57388"/>
                <a:gridCol w="1957388"/>
                <a:gridCol w="1957388"/>
                <a:gridCol w="19573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R,P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0" dirty="0" err="1" smtClean="0"/>
                        <a:t>LBP+Hue-LBP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Hard </a:t>
                      </a:r>
                      <a:r>
                        <a:rPr lang="en-US" sz="1400" dirty="0" err="1" smtClean="0">
                          <a:solidFill>
                            <a:srgbClr val="FFFFFF"/>
                          </a:solidFill>
                        </a:rPr>
                        <a:t>Acc</a:t>
                      </a:r>
                      <a:endParaRPr lang="en-US" sz="1400" b="0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Soft</a:t>
                      </a:r>
                      <a:r>
                        <a:rPr lang="en-US" sz="1400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400" baseline="0" dirty="0" err="1" smtClean="0">
                          <a:solidFill>
                            <a:srgbClr val="FFFFFF"/>
                          </a:solidFill>
                        </a:rPr>
                        <a:t>Acc</a:t>
                      </a:r>
                      <a:endParaRPr lang="en-US" sz="1400" b="0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</a:rPr>
                        <a:t>Exec.</a:t>
                      </a:r>
                      <a:r>
                        <a:rPr lang="en-US" sz="1400" baseline="0" dirty="0" smtClean="0">
                          <a:solidFill>
                            <a:srgbClr val="FFFFFF"/>
                          </a:solidFill>
                        </a:rPr>
                        <a:t> Time</a:t>
                      </a:r>
                      <a:endParaRPr lang="en-US" sz="1400" b="0" dirty="0" smtClean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nu2,8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94.64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95.23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14.07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u2,8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92.76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94.28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0.81</a:t>
                      </a:r>
                      <a:endParaRPr lang="en-US" sz="1400" dirty="0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A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51451" y="1964268"/>
            <a:ext cx="346921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Non-uniform LBP face generates 256 x 7 x 7  = </a:t>
            </a:r>
            <a:r>
              <a:rPr lang="en-US" sz="1200" dirty="0" smtClean="0">
                <a:solidFill>
                  <a:srgbClr val="D1282E"/>
                </a:solidFill>
              </a:rPr>
              <a:t>12544</a:t>
            </a:r>
            <a:r>
              <a:rPr lang="en-US" sz="1200" dirty="0" smtClean="0"/>
              <a:t> patterns (very slow)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Uniform LBP face generates 10 x 7 x 7 = </a:t>
            </a:r>
            <a:r>
              <a:rPr lang="en-US" sz="1200" dirty="0" smtClean="0">
                <a:solidFill>
                  <a:srgbClr val="D1282E"/>
                </a:solidFill>
              </a:rPr>
              <a:t>490</a:t>
            </a:r>
            <a:r>
              <a:rPr lang="en-US" sz="1200" dirty="0" smtClean="0"/>
              <a:t> patterns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51367" y="5465918"/>
            <a:ext cx="3684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Avg.Feature</a:t>
            </a:r>
            <a:r>
              <a:rPr lang="en-US" sz="1400" dirty="0" smtClean="0">
                <a:solidFill>
                  <a:srgbClr val="000000"/>
                </a:solidFill>
              </a:rPr>
              <a:t> Extraction : approx. </a:t>
            </a:r>
            <a:r>
              <a:rPr lang="en-US" altLang="ko-KR" sz="1400" u="sng" dirty="0" smtClean="0">
                <a:solidFill>
                  <a:srgbClr val="000000"/>
                </a:solidFill>
              </a:rPr>
              <a:t>0.0649</a:t>
            </a:r>
            <a:r>
              <a:rPr lang="ko-KR" altLang="en-US" sz="1400" u="sng" dirty="0" smtClean="0">
                <a:solidFill>
                  <a:srgbClr val="000000"/>
                </a:solidFill>
              </a:rPr>
              <a:t> </a:t>
            </a:r>
            <a:r>
              <a:rPr lang="en-US" sz="1400" u="sng" dirty="0" smtClean="0">
                <a:solidFill>
                  <a:srgbClr val="000000"/>
                </a:solidFill>
              </a:rPr>
              <a:t>sec</a:t>
            </a:r>
            <a:endParaRPr lang="en-US" sz="1400" u="sng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6986060" y="2795265"/>
            <a:ext cx="0" cy="2020152"/>
          </a:xfrm>
          <a:prstGeom prst="straightConnector1">
            <a:avLst/>
          </a:prstGeom>
          <a:ln w="127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71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Hue-LBP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does not capture detailed face patterns compare to the conventional LBP.</a:t>
            </a:r>
          </a:p>
          <a:p>
            <a:r>
              <a:rPr lang="en-US" sz="1400" dirty="0" smtClean="0"/>
              <a:t>However, it generates patterns where hue-value changes (e.g. glasses). </a:t>
            </a:r>
          </a:p>
          <a:p>
            <a:r>
              <a:rPr lang="en-US" sz="1400" b="0" dirty="0" smtClean="0"/>
              <a:t>* Note that each hue-image is quantized into 16 levels.</a:t>
            </a:r>
            <a:endParaRPr lang="en-US" sz="14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2821573"/>
            <a:ext cx="1574157" cy="1615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b="3911"/>
          <a:stretch/>
        </p:blipFill>
        <p:spPr>
          <a:xfrm>
            <a:off x="6669550" y="2821573"/>
            <a:ext cx="1587364" cy="1615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550" y="4677614"/>
            <a:ext cx="1618092" cy="16829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50" y="4677614"/>
            <a:ext cx="1575398" cy="1682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821572"/>
            <a:ext cx="1591255" cy="16360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249" y="2821572"/>
            <a:ext cx="1513697" cy="161592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249" y="4677613"/>
            <a:ext cx="1572548" cy="16829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665178"/>
            <a:ext cx="1524000" cy="169540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51249" y="6360583"/>
            <a:ext cx="61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LBP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89599" y="6360583"/>
            <a:ext cx="111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Hue-LBP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12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/>
          <p:nvPr/>
        </p:nvCxnSpPr>
        <p:spPr>
          <a:xfrm flipV="1">
            <a:off x="221196" y="5206735"/>
            <a:ext cx="8212667" cy="21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1196" y="3615001"/>
            <a:ext cx="8212667" cy="21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/>
              <a:t>Uniform LBP/Hue-LBP with P=8, R=2 - </a:t>
            </a:r>
            <a:r>
              <a:rPr lang="en-US" altLang="ko-KR" sz="1800" dirty="0"/>
              <a:t>(HA </a:t>
            </a:r>
            <a:r>
              <a:rPr lang="en-US" altLang="ko-KR" sz="1800" dirty="0" smtClean="0"/>
              <a:t>100</a:t>
            </a:r>
            <a:r>
              <a:rPr lang="en-US" altLang="ko-KR" sz="1800" dirty="0"/>
              <a:t>%, SA </a:t>
            </a:r>
            <a:r>
              <a:rPr lang="en-US" altLang="ko-KR" sz="1800" dirty="0" smtClean="0"/>
              <a:t>100%</a:t>
            </a:r>
            <a:r>
              <a:rPr lang="en-US" altLang="ko-KR" sz="1800" dirty="0"/>
              <a:t>)</a:t>
            </a:r>
            <a:endParaRPr lang="en-US" sz="1800" dirty="0"/>
          </a:p>
          <a:p>
            <a:endParaRPr lang="en-US" dirty="0" smtClean="0"/>
          </a:p>
          <a:p>
            <a:r>
              <a:rPr lang="en-US" sz="1800" dirty="0" smtClean="0"/>
              <a:t>Good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24" name="Picture 23" descr="1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8" y="3066361"/>
            <a:ext cx="1463040" cy="1097280"/>
          </a:xfrm>
          <a:prstGeom prst="rect">
            <a:avLst/>
          </a:prstGeom>
          <a:ln w="38100" cmpd="sng">
            <a:solidFill>
              <a:srgbClr val="D1282E"/>
            </a:solidFill>
          </a:ln>
        </p:spPr>
      </p:pic>
      <p:pic>
        <p:nvPicPr>
          <p:cNvPr id="25" name="Picture 24" descr="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1" y="3066361"/>
            <a:ext cx="1463040" cy="1097280"/>
          </a:xfrm>
          <a:prstGeom prst="rect">
            <a:avLst/>
          </a:prstGeom>
        </p:spPr>
      </p:pic>
      <p:pic>
        <p:nvPicPr>
          <p:cNvPr id="26" name="Picture 25" descr="1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62" y="3066361"/>
            <a:ext cx="1463041" cy="1097280"/>
          </a:xfrm>
          <a:prstGeom prst="rect">
            <a:avLst/>
          </a:prstGeom>
        </p:spPr>
      </p:pic>
      <p:pic>
        <p:nvPicPr>
          <p:cNvPr id="27" name="Picture 26" descr="1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233" y="3066361"/>
            <a:ext cx="1463039" cy="1097280"/>
          </a:xfrm>
          <a:prstGeom prst="rect">
            <a:avLst/>
          </a:prstGeom>
        </p:spPr>
      </p:pic>
      <p:pic>
        <p:nvPicPr>
          <p:cNvPr id="28" name="Picture 27" descr="1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45" y="3066361"/>
            <a:ext cx="1463039" cy="1097280"/>
          </a:xfrm>
          <a:prstGeom prst="rect">
            <a:avLst/>
          </a:prstGeom>
        </p:spPr>
      </p:pic>
      <p:pic>
        <p:nvPicPr>
          <p:cNvPr id="29" name="Picture 28" descr="12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8" y="4679263"/>
            <a:ext cx="1463041" cy="1097280"/>
          </a:xfrm>
          <a:prstGeom prst="rect">
            <a:avLst/>
          </a:prstGeom>
        </p:spPr>
      </p:pic>
      <p:pic>
        <p:nvPicPr>
          <p:cNvPr id="30" name="Picture 29" descr="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2" y="4679263"/>
            <a:ext cx="1463039" cy="1097280"/>
          </a:xfrm>
          <a:prstGeom prst="rect">
            <a:avLst/>
          </a:prstGeom>
        </p:spPr>
      </p:pic>
      <p:pic>
        <p:nvPicPr>
          <p:cNvPr id="31" name="Picture 30" descr="12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62" y="4658095"/>
            <a:ext cx="1463041" cy="1097280"/>
          </a:xfrm>
          <a:prstGeom prst="rect">
            <a:avLst/>
          </a:prstGeom>
        </p:spPr>
      </p:pic>
      <p:pic>
        <p:nvPicPr>
          <p:cNvPr id="32" name="Picture 31" descr="13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232" y="4642540"/>
            <a:ext cx="1463040" cy="1097280"/>
          </a:xfrm>
          <a:prstGeom prst="rect">
            <a:avLst/>
          </a:prstGeom>
        </p:spPr>
      </p:pic>
      <p:pic>
        <p:nvPicPr>
          <p:cNvPr id="33" name="Picture 32" descr="13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45" y="4642540"/>
            <a:ext cx="1463040" cy="10972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9667" y="41625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604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/>
          <p:nvPr/>
        </p:nvCxnSpPr>
        <p:spPr>
          <a:xfrm flipV="1">
            <a:off x="221196" y="4674448"/>
            <a:ext cx="8212667" cy="21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21196" y="3082714"/>
            <a:ext cx="8212667" cy="21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/>
              <a:t>Uniform LBP/Hue-LBP with P=8, R=2 - (HA 40%, SA 40%)</a:t>
            </a:r>
            <a:endParaRPr lang="en-US" sz="1800" dirty="0" smtClean="0"/>
          </a:p>
          <a:p>
            <a:r>
              <a:rPr lang="en-US" sz="1800" dirty="0" smtClean="0"/>
              <a:t>Bad</a:t>
            </a:r>
            <a:endParaRPr lang="en-US" sz="1800" dirty="0"/>
          </a:p>
          <a:p>
            <a:endParaRPr lang="en-US" dirty="0" smtClean="0"/>
          </a:p>
        </p:txBody>
      </p:sp>
      <p:pic>
        <p:nvPicPr>
          <p:cNvPr id="10" name="Picture 9" descr="1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38573"/>
            <a:ext cx="1463040" cy="1097280"/>
          </a:xfrm>
          <a:prstGeom prst="rect">
            <a:avLst/>
          </a:prstGeom>
          <a:ln w="38100" cmpd="sng">
            <a:solidFill>
              <a:srgbClr val="D1282E"/>
            </a:solidFill>
          </a:ln>
        </p:spPr>
      </p:pic>
      <p:pic>
        <p:nvPicPr>
          <p:cNvPr id="11" name="Picture 10" descr="1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0" y="2534074"/>
            <a:ext cx="1463040" cy="1097280"/>
          </a:xfrm>
          <a:prstGeom prst="rect">
            <a:avLst/>
          </a:prstGeom>
        </p:spPr>
      </p:pic>
      <p:pic>
        <p:nvPicPr>
          <p:cNvPr id="12" name="Picture 11" descr="1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2534074"/>
            <a:ext cx="1463040" cy="1097280"/>
          </a:xfrm>
          <a:prstGeom prst="rect">
            <a:avLst/>
          </a:prstGeom>
        </p:spPr>
      </p:pic>
      <p:pic>
        <p:nvPicPr>
          <p:cNvPr id="13" name="Picture 12" descr="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534074"/>
            <a:ext cx="1463040" cy="1097280"/>
          </a:xfrm>
          <a:prstGeom prst="rect">
            <a:avLst/>
          </a:prstGeom>
        </p:spPr>
      </p:pic>
      <p:pic>
        <p:nvPicPr>
          <p:cNvPr id="14" name="Picture 13" descr="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0" y="2534074"/>
            <a:ext cx="1463040" cy="1097280"/>
          </a:xfrm>
          <a:prstGeom prst="rect">
            <a:avLst/>
          </a:prstGeom>
        </p:spPr>
      </p:pic>
      <p:pic>
        <p:nvPicPr>
          <p:cNvPr id="15" name="Picture 14" descr="9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25808"/>
            <a:ext cx="1463040" cy="1097280"/>
          </a:xfrm>
          <a:prstGeom prst="rect">
            <a:avLst/>
          </a:prstGeom>
        </p:spPr>
      </p:pic>
      <p:pic>
        <p:nvPicPr>
          <p:cNvPr id="16" name="Picture 15" descr="8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0" y="4125808"/>
            <a:ext cx="1463040" cy="1097280"/>
          </a:xfrm>
          <a:prstGeom prst="rect">
            <a:avLst/>
          </a:prstGeom>
        </p:spPr>
      </p:pic>
      <p:pic>
        <p:nvPicPr>
          <p:cNvPr id="17" name="Picture 16" descr="5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4125808"/>
            <a:ext cx="1463040" cy="1097280"/>
          </a:xfrm>
          <a:prstGeom prst="rect">
            <a:avLst/>
          </a:prstGeom>
        </p:spPr>
      </p:pic>
      <p:pic>
        <p:nvPicPr>
          <p:cNvPr id="18" name="Picture 17" descr="12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4125808"/>
            <a:ext cx="1463040" cy="1097280"/>
          </a:xfrm>
          <a:prstGeom prst="rect">
            <a:avLst/>
          </a:prstGeom>
        </p:spPr>
      </p:pic>
      <p:pic>
        <p:nvPicPr>
          <p:cNvPr id="19" name="Picture 18" descr="5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0" y="4125808"/>
            <a:ext cx="1463040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46667" y="36358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Query</a:t>
            </a:r>
            <a:endParaRPr lang="en-US" sz="1400" dirty="0"/>
          </a:p>
        </p:txBody>
      </p:sp>
      <p:pic>
        <p:nvPicPr>
          <p:cNvPr id="24" name="Picture 23" descr="11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10" y="5668010"/>
            <a:ext cx="1463040" cy="1097280"/>
          </a:xfrm>
          <a:prstGeom prst="rect">
            <a:avLst/>
          </a:prstGeom>
        </p:spPr>
      </p:pic>
      <p:pic>
        <p:nvPicPr>
          <p:cNvPr id="25" name="Picture 24" descr="11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90" y="5668010"/>
            <a:ext cx="1463040" cy="1097280"/>
          </a:xfrm>
          <a:prstGeom prst="rect">
            <a:avLst/>
          </a:prstGeom>
        </p:spPr>
      </p:pic>
      <p:pic>
        <p:nvPicPr>
          <p:cNvPr id="26" name="Picture 25" descr="11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630" y="5668010"/>
            <a:ext cx="1463040" cy="1097280"/>
          </a:xfrm>
          <a:prstGeom prst="rect">
            <a:avLst/>
          </a:prstGeom>
        </p:spPr>
      </p:pic>
      <p:pic>
        <p:nvPicPr>
          <p:cNvPr id="27" name="Picture 26" descr="117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" y="5668010"/>
            <a:ext cx="1463040" cy="1097280"/>
          </a:xfrm>
          <a:prstGeom prst="rect">
            <a:avLst/>
          </a:prstGeom>
        </p:spPr>
      </p:pic>
      <p:pic>
        <p:nvPicPr>
          <p:cNvPr id="28" name="Picture 27" descr="119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50" y="5668010"/>
            <a:ext cx="1463040" cy="1097280"/>
          </a:xfrm>
          <a:prstGeom prst="rect">
            <a:avLst/>
          </a:prstGeom>
        </p:spPr>
      </p:pic>
      <p:pic>
        <p:nvPicPr>
          <p:cNvPr id="29" name="Picture 28" descr="121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70" y="5668010"/>
            <a:ext cx="1463040" cy="109728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8429" y="5391011"/>
            <a:ext cx="84617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Not-detected images: this image class has many variations such as head scale, tilt, expression compared to others.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3700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5" name="Picture 4" descr="1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7365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6" name="Picture 5" descr="16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51" y="2267365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7" name="Picture 6" descr="1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2" y="2267365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8" name="Picture 7" descr="16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53" y="2267365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9" name="Picture 8" descr="17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04" y="2267365"/>
            <a:ext cx="1463040" cy="1097280"/>
          </a:xfrm>
          <a:prstGeom prst="rect">
            <a:avLst/>
          </a:prstGeom>
          <a:ln w="38100" cmpd="sng">
            <a:solidFill>
              <a:srgbClr val="F7D3D4"/>
            </a:solidFill>
          </a:ln>
        </p:spPr>
      </p:pic>
      <p:pic>
        <p:nvPicPr>
          <p:cNvPr id="10" name="Picture 9" descr="17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1743"/>
            <a:ext cx="1463040" cy="1097280"/>
          </a:xfrm>
          <a:prstGeom prst="rect">
            <a:avLst/>
          </a:prstGeom>
        </p:spPr>
      </p:pic>
      <p:pic>
        <p:nvPicPr>
          <p:cNvPr id="11" name="Picture 10" descr="16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51" y="3391743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12" name="Picture 11" descr="18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2" y="3391743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3" name="Picture 12" descr="178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11886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4" name="Picture 13" descr="18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53" y="3391743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5" name="Picture 14" descr="189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04" y="3391743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6" name="Picture 15" descr="159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51" y="4511886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7" name="Picture 16" descr="17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2" y="4511886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8" name="Picture 17" descr="171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53" y="4511886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9" name="Picture 18" descr="169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04" y="4511886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20" name="Picture 19" descr="96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31180"/>
            <a:ext cx="1463040" cy="1097280"/>
          </a:xfrm>
          <a:prstGeom prst="rect">
            <a:avLst/>
          </a:prstGeom>
        </p:spPr>
      </p:pic>
      <p:pic>
        <p:nvPicPr>
          <p:cNvPr id="21" name="Picture 20" descr="17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51" y="5631180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2" name="Picture 21" descr="154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2" y="5631180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3" name="Picture 22" descr="182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53" y="5631180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4" name="Picture 23" descr="118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04" y="5631180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457200" y="1682589"/>
            <a:ext cx="793284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Uniform </a:t>
            </a:r>
            <a:r>
              <a:rPr lang="en-US" altLang="ko-KR" b="1" dirty="0"/>
              <a:t>LBP/Hue-LBP with P=8, R=</a:t>
            </a:r>
            <a:r>
              <a:rPr lang="en-US" altLang="ko-KR" b="1" dirty="0" smtClean="0"/>
              <a:t>2 – (HA 50%, SA 60%)</a:t>
            </a:r>
          </a:p>
          <a:p>
            <a:r>
              <a:rPr lang="en-US" sz="1400" dirty="0" smtClean="0"/>
              <a:t>- The accuracy is low, but one of two people appears in images of different classes.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979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1557" y="1690133"/>
            <a:ext cx="7236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GOOD : Uniform </a:t>
            </a:r>
            <a:r>
              <a:rPr lang="en-US" altLang="ko-KR" dirty="0"/>
              <a:t>LBP/Hue-LBP with P=8, R=2 - (HA </a:t>
            </a:r>
            <a:r>
              <a:rPr lang="en-US" altLang="ko-KR" dirty="0" smtClean="0"/>
              <a:t>100%</a:t>
            </a:r>
            <a:r>
              <a:rPr lang="en-US" altLang="ko-KR" dirty="0"/>
              <a:t>, SA </a:t>
            </a:r>
            <a:r>
              <a:rPr lang="en-US" altLang="ko-KR" dirty="0" smtClean="0"/>
              <a:t>100%)</a:t>
            </a:r>
            <a:endParaRPr lang="en-US" dirty="0"/>
          </a:p>
        </p:txBody>
      </p:sp>
      <p:pic>
        <p:nvPicPr>
          <p:cNvPr id="10" name="Picture 9" descr="cjsake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20" y="2138866"/>
            <a:ext cx="822960" cy="914400"/>
          </a:xfrm>
          <a:prstGeom prst="rect">
            <a:avLst/>
          </a:prstGeom>
        </p:spPr>
      </p:pic>
      <p:pic>
        <p:nvPicPr>
          <p:cNvPr id="11" name="Picture 10" descr="cjsake.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60" y="2138866"/>
            <a:ext cx="822960" cy="914400"/>
          </a:xfrm>
          <a:prstGeom prst="rect">
            <a:avLst/>
          </a:prstGeom>
        </p:spPr>
      </p:pic>
      <p:pic>
        <p:nvPicPr>
          <p:cNvPr id="12" name="Picture 11" descr="cjsake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00" y="2138866"/>
            <a:ext cx="822960" cy="914400"/>
          </a:xfrm>
          <a:prstGeom prst="rect">
            <a:avLst/>
          </a:prstGeom>
        </p:spPr>
      </p:pic>
      <p:pic>
        <p:nvPicPr>
          <p:cNvPr id="13" name="Picture 12" descr="cjsake.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40" y="2138866"/>
            <a:ext cx="822960" cy="914400"/>
          </a:xfrm>
          <a:prstGeom prst="rect">
            <a:avLst/>
          </a:prstGeom>
        </p:spPr>
      </p:pic>
      <p:pic>
        <p:nvPicPr>
          <p:cNvPr id="14" name="Picture 13" descr="cjsake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20" y="2138866"/>
            <a:ext cx="822960" cy="914400"/>
          </a:xfrm>
          <a:prstGeom prst="rect">
            <a:avLst/>
          </a:prstGeom>
        </p:spPr>
      </p:pic>
      <p:pic>
        <p:nvPicPr>
          <p:cNvPr id="15" name="Picture 14" descr="cjsake.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60" y="2138866"/>
            <a:ext cx="822960" cy="914400"/>
          </a:xfrm>
          <a:prstGeom prst="rect">
            <a:avLst/>
          </a:prstGeom>
        </p:spPr>
      </p:pic>
      <p:pic>
        <p:nvPicPr>
          <p:cNvPr id="16" name="Picture 15" descr="cjsake.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00" y="2138866"/>
            <a:ext cx="822960" cy="914400"/>
          </a:xfrm>
          <a:prstGeom prst="rect">
            <a:avLst/>
          </a:prstGeom>
        </p:spPr>
      </p:pic>
      <p:pic>
        <p:nvPicPr>
          <p:cNvPr id="17" name="Picture 16" descr="cjsake.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38" y="2138866"/>
            <a:ext cx="822960" cy="914400"/>
          </a:xfrm>
          <a:prstGeom prst="rect">
            <a:avLst/>
          </a:prstGeom>
        </p:spPr>
      </p:pic>
      <p:pic>
        <p:nvPicPr>
          <p:cNvPr id="18" name="Picture 17" descr="cjsake.1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0" y="3199316"/>
            <a:ext cx="822960" cy="914400"/>
          </a:xfrm>
          <a:prstGeom prst="rect">
            <a:avLst/>
          </a:prstGeom>
        </p:spPr>
      </p:pic>
      <p:pic>
        <p:nvPicPr>
          <p:cNvPr id="19" name="Picture 18" descr="cjsake.19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20" y="3199316"/>
            <a:ext cx="822960" cy="914400"/>
          </a:xfrm>
          <a:prstGeom prst="rect">
            <a:avLst/>
          </a:prstGeom>
        </p:spPr>
      </p:pic>
      <p:pic>
        <p:nvPicPr>
          <p:cNvPr id="20" name="Picture 19" descr="cjsake.1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60" y="3199316"/>
            <a:ext cx="822960" cy="914400"/>
          </a:xfrm>
          <a:prstGeom prst="rect">
            <a:avLst/>
          </a:prstGeom>
        </p:spPr>
      </p:pic>
      <p:pic>
        <p:nvPicPr>
          <p:cNvPr id="21" name="Picture 20" descr="cjsake.1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00" y="3199316"/>
            <a:ext cx="822960" cy="914400"/>
          </a:xfrm>
          <a:prstGeom prst="rect">
            <a:avLst/>
          </a:prstGeom>
        </p:spPr>
      </p:pic>
      <p:pic>
        <p:nvPicPr>
          <p:cNvPr id="22" name="Picture 21" descr="cjsake.17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40" y="3199316"/>
            <a:ext cx="822960" cy="914400"/>
          </a:xfrm>
          <a:prstGeom prst="rect">
            <a:avLst/>
          </a:prstGeom>
        </p:spPr>
      </p:pic>
      <p:pic>
        <p:nvPicPr>
          <p:cNvPr id="23" name="Picture 22" descr="cjsake.1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80" y="3199316"/>
            <a:ext cx="822960" cy="914400"/>
          </a:xfrm>
          <a:prstGeom prst="rect">
            <a:avLst/>
          </a:prstGeom>
        </p:spPr>
      </p:pic>
      <p:pic>
        <p:nvPicPr>
          <p:cNvPr id="24" name="Picture 23" descr="cjsake.9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20" y="3199316"/>
            <a:ext cx="822960" cy="914400"/>
          </a:xfrm>
          <a:prstGeom prst="rect">
            <a:avLst/>
          </a:prstGeom>
        </p:spPr>
      </p:pic>
      <p:pic>
        <p:nvPicPr>
          <p:cNvPr id="25" name="Picture 24" descr="cjsake.10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60" y="3199316"/>
            <a:ext cx="822960" cy="914400"/>
          </a:xfrm>
          <a:prstGeom prst="rect">
            <a:avLst/>
          </a:prstGeom>
        </p:spPr>
      </p:pic>
      <p:pic>
        <p:nvPicPr>
          <p:cNvPr id="26" name="Picture 25" descr="cjsake.13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00" y="3199316"/>
            <a:ext cx="822960" cy="914400"/>
          </a:xfrm>
          <a:prstGeom prst="rect">
            <a:avLst/>
          </a:prstGeom>
        </p:spPr>
      </p:pic>
      <p:pic>
        <p:nvPicPr>
          <p:cNvPr id="27" name="Picture 26" descr="cjsake.15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38" y="3199316"/>
            <a:ext cx="822960" cy="914400"/>
          </a:xfrm>
          <a:prstGeom prst="rect">
            <a:avLst/>
          </a:prstGeom>
        </p:spPr>
      </p:pic>
      <p:pic>
        <p:nvPicPr>
          <p:cNvPr id="33" name="Picture 32" descr="cjsake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80" y="2138866"/>
            <a:ext cx="822960" cy="914400"/>
          </a:xfrm>
          <a:prstGeom prst="rect">
            <a:avLst/>
          </a:prstGeom>
        </p:spPr>
      </p:pic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9" name="Picture 8" descr="cjsake.3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0" y="2138866"/>
            <a:ext cx="822960" cy="914400"/>
          </a:xfrm>
          <a:prstGeom prst="rect">
            <a:avLst/>
          </a:prstGeom>
          <a:ln w="38100" cmpd="sng">
            <a:solidFill>
              <a:srgbClr val="D1282E"/>
            </a:solidFill>
          </a:ln>
        </p:spPr>
      </p:pic>
    </p:spTree>
    <p:extLst>
      <p:ext uri="{BB962C8B-B14F-4D97-AF65-F5344CB8AC3E}">
        <p14:creationId xmlns:p14="http://schemas.microsoft.com/office/powerpoint/2010/main" val="198396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7" name="Picture 6" descr="cjdenn.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20" y="2159000"/>
            <a:ext cx="822960" cy="914400"/>
          </a:xfrm>
          <a:prstGeom prst="rect">
            <a:avLst/>
          </a:prstGeom>
        </p:spPr>
      </p:pic>
      <p:pic>
        <p:nvPicPr>
          <p:cNvPr id="8" name="Picture 7" descr="cjdenn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60" y="2159000"/>
            <a:ext cx="822960" cy="914400"/>
          </a:xfrm>
          <a:prstGeom prst="rect">
            <a:avLst/>
          </a:prstGeom>
        </p:spPr>
      </p:pic>
      <p:pic>
        <p:nvPicPr>
          <p:cNvPr id="9" name="Picture 8" descr="svkriz.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00" y="2159000"/>
            <a:ext cx="822960" cy="914400"/>
          </a:xfrm>
          <a:prstGeom prst="rect">
            <a:avLst/>
          </a:prstGeom>
        </p:spPr>
      </p:pic>
      <p:pic>
        <p:nvPicPr>
          <p:cNvPr id="10" name="Picture 9" descr="svkriz.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40" y="2159000"/>
            <a:ext cx="822960" cy="914400"/>
          </a:xfrm>
          <a:prstGeom prst="rect">
            <a:avLst/>
          </a:prstGeom>
        </p:spPr>
      </p:pic>
      <p:pic>
        <p:nvPicPr>
          <p:cNvPr id="11" name="Picture 10" descr="svkriz.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80" y="2159000"/>
            <a:ext cx="822960" cy="914400"/>
          </a:xfrm>
          <a:prstGeom prst="rect">
            <a:avLst/>
          </a:prstGeom>
        </p:spPr>
      </p:pic>
      <p:pic>
        <p:nvPicPr>
          <p:cNvPr id="12" name="Picture 11" descr="svkriz.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20" y="2159000"/>
            <a:ext cx="822960" cy="914400"/>
          </a:xfrm>
          <a:prstGeom prst="rect">
            <a:avLst/>
          </a:prstGeom>
        </p:spPr>
      </p:pic>
      <p:pic>
        <p:nvPicPr>
          <p:cNvPr id="13" name="Picture 12" descr="mjhans.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60" y="2159000"/>
            <a:ext cx="822960" cy="914400"/>
          </a:xfrm>
          <a:prstGeom prst="rect">
            <a:avLst/>
          </a:prstGeom>
        </p:spPr>
      </p:pic>
      <p:pic>
        <p:nvPicPr>
          <p:cNvPr id="14" name="Picture 13" descr="svkriz.1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00" y="2159000"/>
            <a:ext cx="822960" cy="914400"/>
          </a:xfrm>
          <a:prstGeom prst="rect">
            <a:avLst/>
          </a:prstGeom>
        </p:spPr>
      </p:pic>
      <p:pic>
        <p:nvPicPr>
          <p:cNvPr id="15" name="Picture 14" descr="svkriz.1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38" y="2159000"/>
            <a:ext cx="822960" cy="914400"/>
          </a:xfrm>
          <a:prstGeom prst="rect">
            <a:avLst/>
          </a:prstGeom>
        </p:spPr>
      </p:pic>
      <p:pic>
        <p:nvPicPr>
          <p:cNvPr id="16" name="Picture 15" descr="svkriz.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0" y="3217333"/>
            <a:ext cx="822960" cy="914400"/>
          </a:xfrm>
          <a:prstGeom prst="rect">
            <a:avLst/>
          </a:prstGeom>
        </p:spPr>
      </p:pic>
      <p:pic>
        <p:nvPicPr>
          <p:cNvPr id="17" name="Picture 16" descr="mjhans.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20" y="3217333"/>
            <a:ext cx="822960" cy="914400"/>
          </a:xfrm>
          <a:prstGeom prst="rect">
            <a:avLst/>
          </a:prstGeom>
        </p:spPr>
      </p:pic>
      <p:pic>
        <p:nvPicPr>
          <p:cNvPr id="18" name="Picture 17" descr="mjhans.1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60" y="3217333"/>
            <a:ext cx="822960" cy="914400"/>
          </a:xfrm>
          <a:prstGeom prst="rect">
            <a:avLst/>
          </a:prstGeom>
        </p:spPr>
      </p:pic>
      <p:pic>
        <p:nvPicPr>
          <p:cNvPr id="19" name="Picture 18" descr="svkriz.7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600" y="3217333"/>
            <a:ext cx="822960" cy="914400"/>
          </a:xfrm>
          <a:prstGeom prst="rect">
            <a:avLst/>
          </a:prstGeom>
        </p:spPr>
      </p:pic>
      <p:pic>
        <p:nvPicPr>
          <p:cNvPr id="20" name="Picture 19" descr="mjhans.10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40" y="3217333"/>
            <a:ext cx="822960" cy="914400"/>
          </a:xfrm>
          <a:prstGeom prst="rect">
            <a:avLst/>
          </a:prstGeom>
        </p:spPr>
      </p:pic>
      <p:pic>
        <p:nvPicPr>
          <p:cNvPr id="21" name="Picture 20" descr="cjdenn.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80" y="3217333"/>
            <a:ext cx="822960" cy="914400"/>
          </a:xfrm>
          <a:prstGeom prst="rect">
            <a:avLst/>
          </a:prstGeom>
        </p:spPr>
      </p:pic>
      <p:pic>
        <p:nvPicPr>
          <p:cNvPr id="22" name="Picture 21" descr="svkriz.4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20" y="3217333"/>
            <a:ext cx="822960" cy="914400"/>
          </a:xfrm>
          <a:prstGeom prst="rect">
            <a:avLst/>
          </a:prstGeom>
        </p:spPr>
      </p:pic>
      <p:pic>
        <p:nvPicPr>
          <p:cNvPr id="23" name="Picture 22" descr="svkriz.1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60" y="3217333"/>
            <a:ext cx="822960" cy="914400"/>
          </a:xfrm>
          <a:prstGeom prst="rect">
            <a:avLst/>
          </a:prstGeom>
        </p:spPr>
      </p:pic>
      <p:pic>
        <p:nvPicPr>
          <p:cNvPr id="24" name="Picture 23" descr="svkriz.20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00" y="3217333"/>
            <a:ext cx="822960" cy="914400"/>
          </a:xfrm>
          <a:prstGeom prst="rect">
            <a:avLst/>
          </a:prstGeom>
        </p:spPr>
      </p:pic>
      <p:pic>
        <p:nvPicPr>
          <p:cNvPr id="25" name="Picture 24" descr="mjhans.14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38" y="3217333"/>
            <a:ext cx="822960" cy="9144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48666" y="1690133"/>
            <a:ext cx="8390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BAD: </a:t>
            </a:r>
            <a:r>
              <a:rPr lang="en-US" altLang="ko-KR" dirty="0"/>
              <a:t>Uniform LBP/Hue-LBP with P=8, R=2 - (HA </a:t>
            </a:r>
            <a:r>
              <a:rPr lang="en-US" altLang="ko-KR" dirty="0" smtClean="0"/>
              <a:t>20%</a:t>
            </a:r>
            <a:r>
              <a:rPr lang="en-US" altLang="ko-KR" dirty="0"/>
              <a:t>, SA </a:t>
            </a:r>
            <a:r>
              <a:rPr lang="en-US" altLang="ko-KR" dirty="0" smtClean="0"/>
              <a:t>35%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6" name="Picture 5" descr="cjdenn.1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0" y="2159000"/>
            <a:ext cx="822960" cy="91440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9921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766505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Content</a:t>
            </a:r>
            <a:r>
              <a:rPr lang="en-US" sz="1800" b="0" dirty="0"/>
              <a:t>-based </a:t>
            </a:r>
            <a:r>
              <a:rPr lang="en-US" sz="1800" b="0" dirty="0" smtClean="0"/>
              <a:t>Face Image </a:t>
            </a:r>
            <a:r>
              <a:rPr lang="en-US" sz="1800" b="0" dirty="0"/>
              <a:t>Retrieval based on Local Binary </a:t>
            </a:r>
            <a:r>
              <a:rPr lang="en-US" sz="1800" b="0" dirty="0" smtClean="0"/>
              <a:t>Patterns</a:t>
            </a:r>
          </a:p>
          <a:p>
            <a:endParaRPr lang="en-US" sz="1800" b="0" dirty="0"/>
          </a:p>
          <a:p>
            <a:endParaRPr lang="en-US" sz="1800" b="0" dirty="0"/>
          </a:p>
        </p:txBody>
      </p:sp>
      <p:sp>
        <p:nvSpPr>
          <p:cNvPr id="8" name="Can 7"/>
          <p:cNvSpPr/>
          <p:nvPr/>
        </p:nvSpPr>
        <p:spPr>
          <a:xfrm>
            <a:off x="4615366" y="5609979"/>
            <a:ext cx="1511318" cy="672203"/>
          </a:xfrm>
          <a:prstGeom prst="ca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Image Database</a:t>
            </a:r>
            <a:endParaRPr lang="en-US" sz="1400" dirty="0"/>
          </a:p>
        </p:txBody>
      </p:sp>
      <p:sp>
        <p:nvSpPr>
          <p:cNvPr id="11" name="Folded Corner 10"/>
          <p:cNvSpPr/>
          <p:nvPr/>
        </p:nvSpPr>
        <p:spPr>
          <a:xfrm>
            <a:off x="530667" y="3482711"/>
            <a:ext cx="1511318" cy="446659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Query image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2573016" y="3482711"/>
            <a:ext cx="1511318" cy="44665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 </a:t>
            </a:r>
          </a:p>
          <a:p>
            <a:pPr algn="ctr"/>
            <a:r>
              <a:rPr lang="en-US" sz="1200" dirty="0" smtClean="0"/>
              <a:t>Foreground Image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615365" y="3482711"/>
            <a:ext cx="1511318" cy="4466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Detect </a:t>
            </a:r>
          </a:p>
          <a:p>
            <a:pPr algn="ctr"/>
            <a:r>
              <a:rPr lang="en-US" sz="1200" dirty="0" smtClean="0"/>
              <a:t>Face Regions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6657713" y="3482711"/>
            <a:ext cx="1511318" cy="4466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Calculate </a:t>
            </a:r>
          </a:p>
          <a:p>
            <a:pPr algn="ctr"/>
            <a:r>
              <a:rPr lang="en-US" sz="1200" dirty="0" smtClean="0"/>
              <a:t>LBP Histograms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573016" y="4487103"/>
            <a:ext cx="1511318" cy="4466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Calculate</a:t>
            </a:r>
          </a:p>
          <a:p>
            <a:pPr algn="ctr"/>
            <a:r>
              <a:rPr lang="en-US" sz="1200" dirty="0" smtClean="0"/>
              <a:t>Similarity Score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6657713" y="4481286"/>
            <a:ext cx="1511318" cy="4582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Generate</a:t>
            </a:r>
          </a:p>
          <a:p>
            <a:pPr algn="ctr"/>
            <a:r>
              <a:rPr lang="en-US" sz="1200" dirty="0" smtClean="0"/>
              <a:t>Feature Vectors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2573016" y="5722751"/>
            <a:ext cx="1511318" cy="4466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Feature Vectors</a:t>
            </a:r>
            <a:endParaRPr lang="en-US" sz="1200" dirty="0"/>
          </a:p>
        </p:txBody>
      </p:sp>
      <p:sp>
        <p:nvSpPr>
          <p:cNvPr id="21" name="Multidocument 20"/>
          <p:cNvSpPr/>
          <p:nvPr/>
        </p:nvSpPr>
        <p:spPr>
          <a:xfrm>
            <a:off x="530667" y="4448912"/>
            <a:ext cx="1511318" cy="523042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Similar Images</a:t>
            </a:r>
            <a:endParaRPr lang="en-US" sz="1200" dirty="0"/>
          </a:p>
        </p:txBody>
      </p:sp>
      <p:cxnSp>
        <p:nvCxnSpPr>
          <p:cNvPr id="23" name="Straight Arrow Connector 22"/>
          <p:cNvCxnSpPr>
            <a:stCxn id="11" idx="3"/>
            <a:endCxn id="12" idx="1"/>
          </p:cNvCxnSpPr>
          <p:nvPr/>
        </p:nvCxnSpPr>
        <p:spPr>
          <a:xfrm>
            <a:off x="2041985" y="3706041"/>
            <a:ext cx="53103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13" idx="1"/>
          </p:cNvCxnSpPr>
          <p:nvPr/>
        </p:nvCxnSpPr>
        <p:spPr>
          <a:xfrm>
            <a:off x="4084334" y="3706041"/>
            <a:ext cx="53103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14" idx="1"/>
          </p:cNvCxnSpPr>
          <p:nvPr/>
        </p:nvCxnSpPr>
        <p:spPr>
          <a:xfrm>
            <a:off x="6126683" y="3706041"/>
            <a:ext cx="5310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2"/>
            <a:endCxn id="19" idx="0"/>
          </p:cNvCxnSpPr>
          <p:nvPr/>
        </p:nvCxnSpPr>
        <p:spPr>
          <a:xfrm>
            <a:off x="7413372" y="3929370"/>
            <a:ext cx="0" cy="551916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  <a:endCxn id="20" idx="3"/>
          </p:cNvCxnSpPr>
          <p:nvPr/>
        </p:nvCxnSpPr>
        <p:spPr>
          <a:xfrm flipH="1">
            <a:off x="4084334" y="5946081"/>
            <a:ext cx="53103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16" idx="2"/>
          </p:cNvCxnSpPr>
          <p:nvPr/>
        </p:nvCxnSpPr>
        <p:spPr>
          <a:xfrm flipV="1">
            <a:off x="3328675" y="4933762"/>
            <a:ext cx="0" cy="78898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9" idx="1"/>
            <a:endCxn id="16" idx="3"/>
          </p:cNvCxnSpPr>
          <p:nvPr/>
        </p:nvCxnSpPr>
        <p:spPr>
          <a:xfrm flipH="1">
            <a:off x="4084334" y="4710433"/>
            <a:ext cx="257337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1"/>
            <a:endCxn id="21" idx="3"/>
          </p:cNvCxnSpPr>
          <p:nvPr/>
        </p:nvCxnSpPr>
        <p:spPr>
          <a:xfrm flipH="1">
            <a:off x="2041985" y="4710433"/>
            <a:ext cx="53103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016" y="2540846"/>
            <a:ext cx="1136898" cy="850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365" y="2540845"/>
            <a:ext cx="1136607" cy="850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4"/>
          <a:srcRect l="50000" t="17320" r="21226" b="35404"/>
          <a:stretch/>
        </p:blipFill>
        <p:spPr>
          <a:xfrm>
            <a:off x="6657713" y="2519516"/>
            <a:ext cx="711366" cy="871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7" y="2540846"/>
            <a:ext cx="1135118" cy="850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308" y="2524007"/>
            <a:ext cx="741365" cy="8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0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Foreground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7871883" cy="1385784"/>
          </a:xfrm>
        </p:spPr>
        <p:txBody>
          <a:bodyPr>
            <a:noAutofit/>
          </a:bodyPr>
          <a:lstStyle/>
          <a:p>
            <a:r>
              <a:rPr lang="en-US" sz="1800" dirty="0" smtClean="0"/>
              <a:t>K-mean clustering to segment foreground images</a:t>
            </a:r>
          </a:p>
          <a:p>
            <a:r>
              <a:rPr lang="en-US" sz="1800" b="0" dirty="0" smtClean="0"/>
              <a:t>This step is optional because</a:t>
            </a:r>
          </a:p>
          <a:p>
            <a:pPr marL="342900" indent="-342900">
              <a:buFontTx/>
              <a:buChar char="-"/>
            </a:pPr>
            <a:r>
              <a:rPr lang="en-US" sz="1400" b="0" dirty="0" smtClean="0"/>
              <a:t>Face detection rate dropped significantly (the quality of depth image is not good: see below)</a:t>
            </a:r>
          </a:p>
          <a:p>
            <a:pPr marL="342900" indent="-342900">
              <a:buFontTx/>
              <a:buChar char="-"/>
            </a:pPr>
            <a:r>
              <a:rPr lang="en-US" sz="1400" b="0" dirty="0" smtClean="0"/>
              <a:t>Need to deal with an image set without depth information, such as public image set</a:t>
            </a:r>
            <a:endParaRPr lang="en-US" sz="14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7969"/>
            <a:ext cx="2061633" cy="1531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5185832"/>
            <a:ext cx="2062163" cy="1547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519362" y="3407969"/>
            <a:ext cx="2020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Cluster1 centroid : 71.7</a:t>
            </a:r>
          </a:p>
          <a:p>
            <a:r>
              <a:rPr lang="en-US" sz="1200" dirty="0" smtClean="0"/>
              <a:t>Cluster2 centroid : 186.0</a:t>
            </a:r>
          </a:p>
          <a:p>
            <a:endParaRPr lang="en-US" sz="1200" dirty="0" smtClean="0"/>
          </a:p>
          <a:p>
            <a:r>
              <a:rPr lang="en-US" sz="1200" dirty="0" smtClean="0"/>
              <a:t>* Centroid value means intensity levels in [0, 255]</a:t>
            </a:r>
            <a:r>
              <a:rPr lang="en-US" sz="1200" dirty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665" y="3407969"/>
            <a:ext cx="2059335" cy="1531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66" y="5185832"/>
            <a:ext cx="2068684" cy="1547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6843000" y="3407969"/>
            <a:ext cx="193845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Cluster1 centroid : 81.5</a:t>
            </a:r>
          </a:p>
          <a:p>
            <a:r>
              <a:rPr lang="en-US" sz="1200" dirty="0" smtClean="0"/>
              <a:t>Cluster2 centroid : 171.0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If the depth quality is bad,</a:t>
            </a:r>
          </a:p>
          <a:p>
            <a:r>
              <a:rPr lang="en-US" sz="1200" dirty="0" smtClean="0"/>
              <a:t>the face is not detected!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146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17898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Pre-trained classifier from </a:t>
            </a:r>
            <a:r>
              <a:rPr lang="en-US" sz="1800" dirty="0" err="1" smtClean="0"/>
              <a:t>OpenCV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400" b="0" dirty="0" err="1" smtClean="0"/>
              <a:t>Lienhart’s</a:t>
            </a:r>
            <a:r>
              <a:rPr lang="en-US" sz="1400" b="0" dirty="0" smtClean="0"/>
              <a:t> </a:t>
            </a:r>
            <a:r>
              <a:rPr lang="en-US" sz="1400" b="0" dirty="0"/>
              <a:t>tree-based </a:t>
            </a:r>
            <a:r>
              <a:rPr lang="en-US" sz="1400" b="0" dirty="0" smtClean="0"/>
              <a:t>frontal</a:t>
            </a:r>
            <a:r>
              <a:rPr lang="en-US" sz="1400" b="0" dirty="0"/>
              <a:t>-face </a:t>
            </a:r>
            <a:r>
              <a:rPr lang="en-US" sz="1400" b="0" dirty="0" smtClean="0"/>
              <a:t>detector </a:t>
            </a:r>
            <a:r>
              <a:rPr lang="nl-NL" sz="1400" b="0" dirty="0" smtClean="0">
                <a:solidFill>
                  <a:srgbClr val="FF0000"/>
                </a:solidFill>
              </a:rPr>
              <a:t>haarcascade_frontalface_alt2</a:t>
            </a:r>
            <a:r>
              <a:rPr lang="nl-NL" sz="1400" b="0" dirty="0">
                <a:solidFill>
                  <a:srgbClr val="FF0000"/>
                </a:solidFill>
              </a:rPr>
              <a:t>.</a:t>
            </a:r>
            <a:r>
              <a:rPr lang="nl-NL" sz="1400" b="0" dirty="0" smtClean="0">
                <a:solidFill>
                  <a:srgbClr val="FF0000"/>
                </a:solidFill>
              </a:rPr>
              <a:t>xml</a:t>
            </a:r>
          </a:p>
          <a:p>
            <a:pPr marL="285750" indent="-285750">
              <a:buFontTx/>
              <a:buChar char="-"/>
            </a:pPr>
            <a:r>
              <a:rPr lang="en-US" sz="1400" b="0" dirty="0" smtClean="0"/>
              <a:t>T</a:t>
            </a:r>
            <a:r>
              <a:rPr lang="nl-NL" sz="1400" b="0" dirty="0" smtClean="0"/>
              <a:t>he detector was </a:t>
            </a:r>
            <a:r>
              <a:rPr lang="nl-NL" sz="1400" b="0" dirty="0" err="1" smtClean="0"/>
              <a:t>selected</a:t>
            </a:r>
            <a:r>
              <a:rPr lang="nl-NL" sz="1400" b="0" dirty="0" smtClean="0"/>
              <a:t> as </a:t>
            </a:r>
            <a:r>
              <a:rPr lang="nl-NL" sz="1400" b="0" dirty="0" err="1" smtClean="0"/>
              <a:t>it</a:t>
            </a:r>
            <a:r>
              <a:rPr lang="nl-NL" sz="1400" b="0" dirty="0"/>
              <a:t> </a:t>
            </a:r>
            <a:r>
              <a:rPr lang="nl-NL" sz="1400" b="0" dirty="0" err="1" smtClean="0"/>
              <a:t>offered</a:t>
            </a:r>
            <a:r>
              <a:rPr lang="nl-NL" sz="1400" b="0" dirty="0" smtClean="0"/>
              <a:t> the best performance </a:t>
            </a:r>
            <a:r>
              <a:rPr lang="nl-NL" sz="1400" b="0" dirty="0" err="1" smtClean="0"/>
              <a:t>to</a:t>
            </a:r>
            <a:r>
              <a:rPr lang="nl-NL" sz="1400" b="0" dirty="0" smtClean="0"/>
              <a:t> </a:t>
            </a:r>
            <a:r>
              <a:rPr lang="nl-NL" sz="1400" b="0" dirty="0" err="1" smtClean="0"/>
              <a:t>our</a:t>
            </a:r>
            <a:r>
              <a:rPr lang="nl-NL" sz="1400" b="0" dirty="0" smtClean="0"/>
              <a:t> image datasets.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6126163"/>
            <a:ext cx="7461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smtClean="0"/>
              <a:t>* In</a:t>
            </a:r>
            <a:r>
              <a:rPr lang="nl-NL" sz="1200" dirty="0"/>
              <a:t>-</a:t>
            </a:r>
            <a:r>
              <a:rPr lang="nl-NL" sz="1200" dirty="0" err="1"/>
              <a:t>depth</a:t>
            </a:r>
            <a:r>
              <a:rPr lang="nl-NL" sz="1200" dirty="0"/>
              <a:t> performance </a:t>
            </a:r>
            <a:r>
              <a:rPr lang="nl-NL" sz="1200" dirty="0" err="1" smtClean="0"/>
              <a:t>evaluation</a:t>
            </a:r>
            <a:r>
              <a:rPr lang="nl-NL" sz="1200" dirty="0" smtClean="0"/>
              <a:t> of </a:t>
            </a:r>
            <a:r>
              <a:rPr lang="nl-NL" sz="1200" dirty="0"/>
              <a:t>different </a:t>
            </a:r>
            <a:r>
              <a:rPr lang="nl-NL" sz="1200" dirty="0" err="1"/>
              <a:t>classifiers</a:t>
            </a:r>
            <a:r>
              <a:rPr lang="nl-NL" sz="1200" dirty="0"/>
              <a:t> is </a:t>
            </a:r>
            <a:r>
              <a:rPr lang="nl-NL" sz="1200" dirty="0" err="1"/>
              <a:t>available</a:t>
            </a:r>
            <a:r>
              <a:rPr lang="nl-NL" sz="1200" dirty="0"/>
              <a:t>: </a:t>
            </a:r>
            <a:r>
              <a:rPr lang="en-US" sz="1200" dirty="0">
                <a:hlinkClick r:id="rId2"/>
              </a:rPr>
              <a:t>http://nichol.as/papers/Castrillon/Face%20and%20Facial%20Feature%20Detection%20Evaluation.pdf</a:t>
            </a:r>
            <a:endParaRPr lang="en-US" sz="1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30356"/>
              </p:ext>
            </p:extLst>
          </p:nvPr>
        </p:nvGraphicFramePr>
        <p:xfrm>
          <a:off x="3128434" y="3524243"/>
          <a:ext cx="5513396" cy="235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832"/>
                <a:gridCol w="933842"/>
                <a:gridCol w="817880"/>
                <a:gridCol w="742499"/>
                <a:gridCol w="933842"/>
                <a:gridCol w="983501"/>
              </a:tblGrid>
              <a:tr h="45931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Frontface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Detected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Correct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Wrong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</a:t>
                      </a:r>
                    </a:p>
                    <a:p>
                      <a:r>
                        <a:rPr lang="en-US" sz="1400" dirty="0" smtClean="0"/>
                        <a:t>Detected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endParaRPr lang="en-US" sz="1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r>
                        <a:rPr lang="nl-NL" sz="1400" b="0" dirty="0" err="1" smtClean="0"/>
                        <a:t>alt.xml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0.9570</a:t>
                      </a:r>
                      <a:endParaRPr lang="en-US" sz="1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r>
                        <a:rPr lang="nl-NL" sz="1400" b="1" dirty="0" smtClean="0"/>
                        <a:t>alt2.xml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18</a:t>
                      </a:r>
                      <a:r>
                        <a:rPr lang="en-US" altLang="ko-KR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178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/>
                        <a:t>0.9674</a:t>
                      </a:r>
                      <a:endParaRPr lang="en-US" sz="1400" b="1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r>
                        <a:rPr lang="nl-NL" sz="1400" b="0" dirty="0" err="1" smtClean="0"/>
                        <a:t>alt_tree.xml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r>
                        <a:rPr lang="en-US" altLang="ko-KR" sz="1400" dirty="0" smtClean="0"/>
                        <a:t>944</a:t>
                      </a:r>
                      <a:endParaRPr lang="en-US" sz="1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D</a:t>
                      </a:r>
                      <a:r>
                        <a:rPr lang="nl-NL" sz="1400" b="0" dirty="0" err="1" smtClean="0"/>
                        <a:t>efault.xml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r>
                        <a:rPr lang="en-US" altLang="ko-KR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0.8719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861158"/>
              </p:ext>
            </p:extLst>
          </p:nvPr>
        </p:nvGraphicFramePr>
        <p:xfrm>
          <a:off x="457200" y="3524243"/>
          <a:ext cx="2550781" cy="165117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46902"/>
                <a:gridCol w="1503879"/>
              </a:tblGrid>
              <a:tr h="185400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Parameter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 smtClean="0"/>
                        <a:t>Value</a:t>
                      </a:r>
                      <a:endParaRPr lang="en-US" sz="1200" b="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scaleFactor</a:t>
                      </a:r>
                      <a:r>
                        <a:rPr lang="en-US" sz="1200" b="0" dirty="0" smtClean="0"/>
                        <a:t>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 smtClean="0"/>
                        <a:t>1.3</a:t>
                      </a:r>
                      <a:endParaRPr lang="en-US" sz="1200" b="0" dirty="0"/>
                    </a:p>
                  </a:txBody>
                  <a:tcPr/>
                </a:tc>
              </a:tr>
              <a:tr h="279571"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minNeighbor</a:t>
                      </a:r>
                      <a:r>
                        <a:rPr lang="en-US" sz="1200" b="0" dirty="0" smtClean="0"/>
                        <a:t>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 smtClean="0"/>
                        <a:t>4</a:t>
                      </a:r>
                      <a:endParaRPr lang="en-US" sz="1200" b="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flags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CANNY_PRUNING</a:t>
                      </a:r>
                      <a:endParaRPr lang="en-US" sz="1200" b="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minsize</a:t>
                      </a:r>
                      <a:r>
                        <a:rPr lang="en-US" sz="1200" b="0" dirty="0" smtClean="0"/>
                        <a:t>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cvSize</a:t>
                      </a:r>
                      <a:r>
                        <a:rPr lang="en-US" sz="1200" b="0" dirty="0" smtClean="0"/>
                        <a:t>(20, 20)</a:t>
                      </a:r>
                      <a:endParaRPr lang="en-US" sz="1200" b="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maxSize</a:t>
                      </a:r>
                      <a:r>
                        <a:rPr lang="en-US" sz="1200" b="0" dirty="0" smtClean="0"/>
                        <a:t>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/>
                        <a:t>cvSize</a:t>
                      </a:r>
                      <a:r>
                        <a:rPr lang="en-US" sz="1200" b="0" dirty="0" smtClean="0"/>
                        <a:t>(0,0)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2875002"/>
            <a:ext cx="62872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Evaluation</a:t>
            </a:r>
          </a:p>
          <a:p>
            <a:r>
              <a:rPr lang="en-US" sz="1400" dirty="0" smtClean="0"/>
              <a:t>- Dataset: 180 images </a:t>
            </a:r>
            <a:r>
              <a:rPr lang="en-US" sz="1400" dirty="0" smtClean="0"/>
              <a:t>(130 images </a:t>
            </a:r>
            <a:r>
              <a:rPr lang="en-US" sz="1400" dirty="0" smtClean="0"/>
              <a:t>of a person + </a:t>
            </a:r>
            <a:r>
              <a:rPr lang="en-US" sz="1400" dirty="0" smtClean="0"/>
              <a:t>150 images </a:t>
            </a:r>
            <a:r>
              <a:rPr lang="en-US" sz="1400" dirty="0" smtClean="0"/>
              <a:t>of two persons)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096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recognition-1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1) LBP Definition</a:t>
            </a:r>
          </a:p>
          <a:p>
            <a:r>
              <a:rPr lang="en-US" sz="1400" b="0" dirty="0"/>
              <a:t>Local Binary Pattern is a texture descriptor which codifies local primitives such as edges, spots, and flat areas into a feature </a:t>
            </a:r>
            <a:r>
              <a:rPr lang="en-US" sz="1400" b="0" dirty="0" smtClean="0"/>
              <a:t>histogram. </a:t>
            </a:r>
            <a:r>
              <a:rPr lang="en-US" sz="1400" b="0" dirty="0"/>
              <a:t>The LBP operator produces 2^P different binary </a:t>
            </a:r>
            <a:r>
              <a:rPr lang="en-US" sz="1400" b="0" dirty="0" smtClean="0"/>
              <a:t>patters.</a:t>
            </a:r>
            <a:endParaRPr lang="en-US" sz="1400" b="0" dirty="0"/>
          </a:p>
          <a:p>
            <a:r>
              <a:rPr lang="en-US" sz="1500" b="0" dirty="0" smtClean="0"/>
              <a:t>.</a:t>
            </a:r>
            <a:endParaRPr lang="en-US" sz="15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2895724"/>
            <a:ext cx="3268133" cy="713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862" y="2988529"/>
            <a:ext cx="2237316" cy="525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2198"/>
          <a:stretch/>
        </p:blipFill>
        <p:spPr>
          <a:xfrm>
            <a:off x="626528" y="3608914"/>
            <a:ext cx="5715000" cy="2755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0" y="3903296"/>
            <a:ext cx="6401642" cy="340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83" y="4556297"/>
            <a:ext cx="4372547" cy="13582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7783" y="5925086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original LBP operator with 3x3 neighborhood by comparing the center pixel with 8 neighbors.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1" y="4577059"/>
            <a:ext cx="1331177" cy="13480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037667" y="5925086"/>
            <a:ext cx="34395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LBP operator with P=8, R=2. A bilinear interpolation is used to sample neighbor pixels.</a:t>
            </a:r>
          </a:p>
        </p:txBody>
      </p:sp>
    </p:spTree>
    <p:extLst>
      <p:ext uri="{BB962C8B-B14F-4D97-AF65-F5344CB8AC3E}">
        <p14:creationId xmlns:p14="http://schemas.microsoft.com/office/powerpoint/2010/main" val="171816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</a:t>
            </a:r>
            <a:r>
              <a:rPr lang="en-US" dirty="0" smtClean="0"/>
              <a:t>recognition-2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333798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2) Rotation Invariant Uniform LBP Definition</a:t>
            </a:r>
          </a:p>
          <a:p>
            <a:pPr marL="285750" indent="-285750">
              <a:buFontTx/>
              <a:buChar char="-"/>
            </a:pPr>
            <a:r>
              <a:rPr lang="en-US" sz="1500" b="0" dirty="0" smtClean="0"/>
              <a:t>Uniform </a:t>
            </a:r>
            <a:r>
              <a:rPr lang="en-US" sz="1500" b="0" dirty="0"/>
              <a:t>patterns often account for vast majority of all patterns (e.g. 90% in a (8,1) neighborhood or 85.2% in a (8, 2) neighborhood</a:t>
            </a:r>
            <a:r>
              <a:rPr lang="en-US" sz="1500" b="0" dirty="0" smtClean="0"/>
              <a:t>)</a:t>
            </a:r>
            <a:endParaRPr lang="en-US" sz="1500" b="0" dirty="0"/>
          </a:p>
          <a:p>
            <a:pPr marL="285750" indent="-285750">
              <a:buFontTx/>
              <a:buChar char="-"/>
            </a:pPr>
            <a:r>
              <a:rPr lang="en-US" sz="1500" b="0" dirty="0" smtClean="0"/>
              <a:t>We only consider the uniformity measure of at most 2 (i.e. at most 2 bitwise(0/1) change, for example 01110000)</a:t>
            </a:r>
          </a:p>
          <a:p>
            <a:pPr marL="285750" indent="-285750">
              <a:buFontTx/>
              <a:buChar char="-"/>
            </a:pPr>
            <a:r>
              <a:rPr lang="en-US" sz="1400" b="0" dirty="0" smtClean="0"/>
              <a:t>P</a:t>
            </a:r>
            <a:r>
              <a:rPr lang="en-US" sz="1400" b="0" dirty="0"/>
              <a:t>+1 uniform binary patterns and </a:t>
            </a:r>
            <a:r>
              <a:rPr lang="en-US" sz="1400" b="0" dirty="0" smtClean="0"/>
              <a:t>all </a:t>
            </a:r>
            <a:r>
              <a:rPr lang="en-US" sz="1400" b="0" dirty="0"/>
              <a:t>other patterns </a:t>
            </a:r>
            <a:r>
              <a:rPr lang="en-US" sz="1400" b="0" dirty="0" smtClean="0"/>
              <a:t>are binned to </a:t>
            </a:r>
            <a:r>
              <a:rPr lang="en-US" sz="1400" b="0" dirty="0"/>
              <a:t>a single pattern. </a:t>
            </a:r>
            <a:endParaRPr lang="en-US" sz="1500" b="0" dirty="0"/>
          </a:p>
          <a:p>
            <a:pPr marL="285750" indent="-285750">
              <a:buFontTx/>
              <a:buChar char="-"/>
            </a:pPr>
            <a:endParaRPr lang="en-US" sz="1500" b="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1" y="3675909"/>
            <a:ext cx="5617633" cy="921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1" y="4703690"/>
            <a:ext cx="5767917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484073"/>
            <a:ext cx="7235369" cy="8073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1281" y="6312586"/>
            <a:ext cx="7448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Rotation invariant uniform patterns with 8 </a:t>
            </a:r>
            <a:r>
              <a:rPr lang="en-US" sz="1200" dirty="0" smtClean="0"/>
              <a:t>neighbors and at most 2 bitwise transitions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85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Recognition-3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3) Spatially Enhanced Histograms</a:t>
            </a:r>
          </a:p>
          <a:p>
            <a:pPr marL="285750" indent="-285750">
              <a:buFontTx/>
              <a:buChar char="-"/>
            </a:pPr>
            <a:r>
              <a:rPr lang="en-US" sz="1400" b="0" dirty="0" smtClean="0"/>
              <a:t>Some </a:t>
            </a:r>
            <a:r>
              <a:rPr lang="en-US" sz="1400" b="0" dirty="0"/>
              <a:t>of facial regions contain more useful information that </a:t>
            </a:r>
            <a:r>
              <a:rPr lang="en-US" sz="1400" b="0" dirty="0" smtClean="0"/>
              <a:t>others (e.g. eyes or nose)</a:t>
            </a:r>
          </a:p>
          <a:p>
            <a:pPr marL="285750" indent="-285750">
              <a:buFontTx/>
              <a:buChar char="-"/>
            </a:pPr>
            <a:r>
              <a:rPr lang="en-US" sz="1400" b="0" dirty="0" smtClean="0"/>
              <a:t>LBP histograms are calculated separately for each region and concatenated.</a:t>
            </a:r>
            <a:endParaRPr lang="en-US" sz="14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9815"/>
          <a:stretch/>
        </p:blipFill>
        <p:spPr>
          <a:xfrm>
            <a:off x="4687358" y="3215357"/>
            <a:ext cx="2817083" cy="2476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916" y="5691857"/>
            <a:ext cx="3204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a facial image divided into </a:t>
            </a:r>
            <a:r>
              <a:rPr lang="en-US" sz="1400" b="1" dirty="0">
                <a:solidFill>
                  <a:srgbClr val="D1282E"/>
                </a:solidFill>
              </a:rPr>
              <a:t>7x7</a:t>
            </a:r>
            <a:r>
              <a:rPr lang="en-US" sz="1200" dirty="0"/>
              <a:t> sub-regions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6858" y="5664498"/>
            <a:ext cx="3376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black squares indicate weight 0.0, dark grey 1.0, light grey 2.0 and white 4.0.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1392"/>
          <a:stretch/>
        </p:blipFill>
        <p:spPr>
          <a:xfrm>
            <a:off x="922666" y="3187998"/>
            <a:ext cx="2728584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8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/>
              <a:t>1) Similarity Between LBP Histograms</a:t>
            </a:r>
          </a:p>
          <a:p>
            <a:pPr marL="285750" indent="-285750">
              <a:buFontTx/>
              <a:buChar char="-"/>
            </a:pPr>
            <a:r>
              <a:rPr lang="en-US" altLang="ko-KR" sz="1400" b="0" dirty="0" smtClean="0"/>
              <a:t>In </a:t>
            </a:r>
            <a:r>
              <a:rPr lang="en-US" altLang="ko-KR" sz="1400" b="0" dirty="0"/>
              <a:t>order to measure similarity between LBP histograms of two faces, we use weighted chi-square </a:t>
            </a:r>
            <a:r>
              <a:rPr lang="en-US" altLang="ko-KR" sz="1400" b="0" dirty="0" smtClean="0"/>
              <a:t>statistic:</a:t>
            </a:r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b="0" dirty="0" smtClean="0"/>
          </a:p>
          <a:p>
            <a:pPr marL="285750" indent="-285750">
              <a:buFontTx/>
              <a:buChar char="-"/>
            </a:pPr>
            <a:endParaRPr lang="en-US" altLang="ko-KR" sz="1400" b="0" dirty="0" smtClean="0"/>
          </a:p>
          <a:p>
            <a:r>
              <a:rPr lang="en-US" sz="1800" dirty="0" smtClean="0"/>
              <a:t>2) Similarity Between Images</a:t>
            </a:r>
          </a:p>
          <a:p>
            <a:r>
              <a:rPr lang="en-US" sz="1400" b="0" dirty="0" smtClean="0"/>
              <a:t>- </a:t>
            </a:r>
            <a:endParaRPr lang="en-US" sz="14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641600"/>
            <a:ext cx="4756150" cy="1075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1" y="4289159"/>
            <a:ext cx="5439128" cy="20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our data-</a:t>
            </a:r>
            <a:r>
              <a:rPr lang="en-US" dirty="0" err="1" smtClean="0"/>
              <a:t>desc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072967" cy="4777317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 smtClean="0"/>
              <a:t>Dataset Description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/>
              <a:t>180 </a:t>
            </a:r>
            <a:r>
              <a:rPr lang="en-US" sz="1500" b="0" dirty="0" smtClean="0"/>
              <a:t>images 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 smtClean="0"/>
              <a:t>130 </a:t>
            </a:r>
            <a:r>
              <a:rPr lang="en-US" sz="1500" b="0" dirty="0"/>
              <a:t>images of a person and </a:t>
            </a:r>
            <a:r>
              <a:rPr lang="en-US" sz="1500" b="0" dirty="0" smtClean="0"/>
              <a:t>50 </a:t>
            </a:r>
            <a:r>
              <a:rPr lang="en-US" sz="1500" b="0" dirty="0"/>
              <a:t>images of two </a:t>
            </a:r>
            <a:r>
              <a:rPr lang="en-US" sz="1500" b="0" dirty="0" smtClean="0"/>
              <a:t>people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 smtClean="0"/>
              <a:t>18 </a:t>
            </a:r>
            <a:r>
              <a:rPr lang="en-US" sz="1500" b="0" dirty="0"/>
              <a:t>image </a:t>
            </a:r>
            <a:r>
              <a:rPr lang="en-US" sz="1500" b="0" dirty="0" smtClean="0"/>
              <a:t>classes where each class has 10 images (18x10=180)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 smtClean="0"/>
              <a:t>Image resolution</a:t>
            </a:r>
            <a:r>
              <a:rPr lang="en-US" sz="1500" b="0" dirty="0"/>
              <a:t>: 1280 × </a:t>
            </a:r>
            <a:r>
              <a:rPr lang="en-US" sz="1500" b="0" dirty="0" smtClean="0"/>
              <a:t>960</a:t>
            </a:r>
          </a:p>
          <a:p>
            <a:endParaRPr lang="en-US" sz="1400" b="0" dirty="0" smtClean="0"/>
          </a:p>
          <a:p>
            <a:r>
              <a:rPr lang="en-US" sz="1900" dirty="0" smtClean="0"/>
              <a:t>Variations of Images</a:t>
            </a:r>
            <a:endParaRPr lang="en-US" sz="1900" b="0" dirty="0" smtClean="0"/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Image </a:t>
            </a:r>
            <a:r>
              <a:rPr lang="en-US" sz="1400" b="0" dirty="0"/>
              <a:t>l</a:t>
            </a:r>
            <a:r>
              <a:rPr lang="en-US" sz="1400" b="0" dirty="0" smtClean="0"/>
              <a:t>ighting variation: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Expression variation: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Change in Head turn, tilt and slant: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Change in position of faces: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Head scale variation: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Background variation: yes</a:t>
            </a:r>
          </a:p>
          <a:p>
            <a:pPr marL="285750" indent="-285750">
              <a:buFont typeface="Arial"/>
              <a:buChar char="•"/>
            </a:pPr>
            <a:endParaRPr lang="en-US" sz="1400" b="0" dirty="0" smtClean="0"/>
          </a:p>
          <a:p>
            <a:r>
              <a:rPr lang="en-US" sz="1900" dirty="0" smtClean="0"/>
              <a:t>Testing Environment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1.3GHz </a:t>
            </a:r>
            <a:r>
              <a:rPr lang="en-US" sz="1600" b="0" dirty="0"/>
              <a:t>i5, 8GB 1600MHz DDR3, Intel HD Graphics 5000 </a:t>
            </a:r>
            <a:r>
              <a:rPr lang="en-US" sz="1600" b="0" dirty="0" smtClean="0"/>
              <a:t>1GB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64468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1705</TotalTime>
  <Words>1264</Words>
  <Application>Microsoft Macintosh PowerPoint</Application>
  <PresentationFormat>On-screen Show (4:3)</PresentationFormat>
  <Paragraphs>245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Essential</vt:lpstr>
      <vt:lpstr>Face search</vt:lpstr>
      <vt:lpstr>System Overview</vt:lpstr>
      <vt:lpstr>Foreground segmentation</vt:lpstr>
      <vt:lpstr>Face Detection</vt:lpstr>
      <vt:lpstr>Face recognition-1</vt:lpstr>
      <vt:lpstr>Face recognition-2</vt:lpstr>
      <vt:lpstr>FACE Recognition-3</vt:lpstr>
      <vt:lpstr>Similarity measure</vt:lpstr>
      <vt:lpstr>Evaluation our data-desc</vt:lpstr>
      <vt:lpstr>Evaluation our data-result</vt:lpstr>
      <vt:lpstr>Evaluation public data-desc</vt:lpstr>
      <vt:lpstr>Evaluation Public data-result</vt:lpstr>
      <vt:lpstr>DISCUSSION</vt:lpstr>
      <vt:lpstr>Discussion</vt:lpstr>
      <vt:lpstr>Discussion</vt:lpstr>
      <vt:lpstr>Discussion</vt:lpstr>
      <vt:lpstr>DISCUSSION</vt:lpstr>
      <vt:lpstr>Discussion</vt:lpstr>
    </vt:vector>
  </TitlesOfParts>
  <Company>dd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search</dc:title>
  <dc:creator>Nam Wook Kim</dc:creator>
  <cp:lastModifiedBy>Nam Wook Kim</cp:lastModifiedBy>
  <cp:revision>56</cp:revision>
  <dcterms:created xsi:type="dcterms:W3CDTF">2014-10-20T04:19:10Z</dcterms:created>
  <dcterms:modified xsi:type="dcterms:W3CDTF">2014-11-01T04:31:18Z</dcterms:modified>
</cp:coreProperties>
</file>